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57" r:id="rId4"/>
    <p:sldId id="271" r:id="rId5"/>
    <p:sldId id="272" r:id="rId6"/>
    <p:sldId id="273" r:id="rId7"/>
    <p:sldId id="274" r:id="rId8"/>
    <p:sldId id="275" r:id="rId9"/>
    <p:sldId id="277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362B3-B8C7-4B21-81FD-A8BBCAF47478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D7C97-C39E-4EB5-9D52-50F0B065839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CC326-6523-4789-BEC6-B80BCE317DC8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3CEC4-7964-4444-968B-69B0CF7B0D0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3CEC4-7964-4444-968B-69B0CF7B0D07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9" name="ตัวยึดวันที่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ด้านทแยงมุม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F5F293D-20BF-487A-BFA7-792ABC73B8A5}" type="datetimeFigureOut">
              <a:rPr lang="th-TH" smtClean="0"/>
              <a:pPr/>
              <a:t>20/06/54</a:t>
            </a:fld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136904" cy="3001888"/>
          </a:xfrm>
        </p:spPr>
        <p:txBody>
          <a:bodyPr>
            <a:noAutofit/>
          </a:bodyPr>
          <a:lstStyle/>
          <a:p>
            <a:r>
              <a:rPr lang="th-TH" sz="8800" b="1" dirty="0" smtClean="0">
                <a:solidFill>
                  <a:srgbClr val="FFFF00"/>
                </a:solidFill>
              </a:rPr>
              <a:t>การวิเคราะห์ตัวแปรเบื้องต้น</a:t>
            </a:r>
            <a:endParaRPr lang="th-TH" sz="8800" b="1" dirty="0">
              <a:solidFill>
                <a:srgbClr val="FFFF00"/>
              </a:solidFill>
            </a:endParaRPr>
          </a:p>
        </p:txBody>
      </p:sp>
      <p:pic>
        <p:nvPicPr>
          <p:cNvPr id="4" name="Picture 3" descr="Cameraman at work - Mass media seri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491879" y="5013177"/>
            <a:ext cx="259228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b="1" dirty="0" smtClean="0">
                <a:solidFill>
                  <a:srgbClr val="FFFF00"/>
                </a:solidFill>
              </a:rPr>
              <a:t>ตัวแปร (</a:t>
            </a:r>
            <a:r>
              <a:rPr lang="en-US" b="1" dirty="0" smtClean="0">
                <a:solidFill>
                  <a:srgbClr val="FFFF00"/>
                </a:solidFill>
              </a:rPr>
              <a:t>Variable</a:t>
            </a:r>
            <a:r>
              <a:rPr lang="th-TH" b="1" dirty="0" smtClean="0">
                <a:solidFill>
                  <a:srgbClr val="FFFF00"/>
                </a:solidFill>
              </a:rPr>
              <a:t>) คือ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46237"/>
            <a:ext cx="8640960" cy="4526280"/>
          </a:xfrm>
        </p:spPr>
        <p:txBody>
          <a:bodyPr>
            <a:normAutofit/>
          </a:bodyPr>
          <a:lstStyle/>
          <a:p>
            <a:pPr algn="thaiDist">
              <a:buNone/>
            </a:pPr>
            <a:r>
              <a:rPr lang="th-TH" sz="3600" dirty="0" smtClean="0"/>
              <a:t>คุณสมบัติหรือลักษณะบางอย่างของประชากร หรือตัวอย่างที่ต้องการศึกษา ซึ่งแต่ละหน่วยของประชากรหรือตัวอย่าง อาจมีลักษณะที่แตกต่างกัน โดยประชากรหรือตัวอย่างกลุ่มหนึ่งๆ อาจมีตัวแปรที่สนใจตัวเดียวหรือหลายๆ ตัวได้ เช่น </a:t>
            </a:r>
          </a:p>
          <a:p>
            <a:pPr algn="thaiDist">
              <a:buNone/>
            </a:pPr>
            <a:r>
              <a:rPr lang="th-TH" sz="3600" dirty="0" smtClean="0"/>
              <a:t>		ในการศึกษาการตอบสนองต่อปุ๋ยของข้าวพันธุ์ </a:t>
            </a:r>
            <a:r>
              <a:rPr lang="th-TH" sz="3600" dirty="0" err="1" smtClean="0"/>
              <a:t>กข.</a:t>
            </a:r>
            <a:r>
              <a:rPr lang="en-US" sz="3600" dirty="0" smtClean="0"/>
              <a:t>6 </a:t>
            </a:r>
            <a:r>
              <a:rPr lang="th-TH" sz="3600" dirty="0" smtClean="0"/>
              <a:t>ที่แปลงทดลองหมวดดินและปุ๋ย ตัวอย่างในที่นี้ คือ ต้นข้าวพันธุ์ </a:t>
            </a:r>
            <a:r>
              <a:rPr lang="th-TH" sz="3600" dirty="0" err="1" smtClean="0"/>
              <a:t>กข.</a:t>
            </a:r>
            <a:r>
              <a:rPr lang="th-TH" sz="3600" dirty="0" smtClean="0"/>
              <a:t> </a:t>
            </a:r>
            <a:r>
              <a:rPr lang="en-US" sz="3600" dirty="0" smtClean="0"/>
              <a:t>6 </a:t>
            </a:r>
            <a:r>
              <a:rPr lang="th-TH" sz="3600" dirty="0" smtClean="0"/>
              <a:t>ในแปลงทดลอง ส่วนตัวแปรที่สนใจ มีหลายตัว เช่น น้ำหนัก ความสูง และผลผลิต เป็นต้น </a:t>
            </a:r>
            <a:endParaRPr lang="th-TH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b="1" dirty="0" smtClean="0">
                <a:solidFill>
                  <a:srgbClr val="FFFF00"/>
                </a:solidFill>
              </a:rPr>
              <a:t>ชนิดตัวแปร (1)</a:t>
            </a:r>
            <a:endParaRPr lang="th-TH" sz="4800" b="1" dirty="0">
              <a:solidFill>
                <a:srgbClr val="FFFF00"/>
              </a:solidFill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Continuous</a:t>
            </a:r>
            <a:r>
              <a:rPr lang="en-GB" dirty="0" smtClean="0"/>
              <a:t> variable</a:t>
            </a:r>
          </a:p>
          <a:p>
            <a:r>
              <a:rPr lang="th-TH" dirty="0" smtClean="0"/>
              <a:t>ตัวแปรต่อเนื่อง</a:t>
            </a:r>
          </a:p>
          <a:p>
            <a:r>
              <a:rPr lang="th-TH" dirty="0" smtClean="0"/>
              <a:t>เป็นตัวเลขต่อเนื่อง มีทศนิยม รายละเอียด มักได้จากการใช้เครื่องมือ ชั่ง ตวง วัด</a:t>
            </a:r>
          </a:p>
          <a:p>
            <a:r>
              <a:rPr lang="th-TH" dirty="0" smtClean="0"/>
              <a:t>เช่น ปริมาณน้ำนม ผลผลิตข้าวต่อไร่ อัตราการใส่ปุ๋ย</a:t>
            </a:r>
          </a:p>
          <a:p>
            <a:r>
              <a:rPr lang="th-TH" dirty="0" smtClean="0"/>
              <a:t>นำมาคำนวณ เป็นค่าเฉลี่ย ความแปรปรวน ฯลฯ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Discrete</a:t>
            </a:r>
            <a:r>
              <a:rPr lang="en-GB" dirty="0" smtClean="0"/>
              <a:t> variable</a:t>
            </a:r>
          </a:p>
          <a:p>
            <a:r>
              <a:rPr lang="th-TH" dirty="0" smtClean="0"/>
              <a:t>ตัวแปรไม่ต่อเนื่อง</a:t>
            </a:r>
          </a:p>
          <a:p>
            <a:r>
              <a:rPr lang="th-TH" dirty="0" err="1" smtClean="0"/>
              <a:t>เป็นต้ว</a:t>
            </a:r>
            <a:r>
              <a:rPr lang="th-TH" dirty="0" smtClean="0"/>
              <a:t>เลขไม่ต่อเนื่อง มักไม่มีทศนิยม มักได้จากการประเมินเป็นคะแนน หรือจำแนกเป็นกลุ่ม </a:t>
            </a:r>
          </a:p>
          <a:p>
            <a:r>
              <a:rPr lang="th-TH" dirty="0" smtClean="0"/>
              <a:t>เช่น คะแนนทัศนคติ ความชอบ </a:t>
            </a:r>
          </a:p>
          <a:p>
            <a:r>
              <a:rPr lang="th-TH" dirty="0" smtClean="0"/>
              <a:t>เช่น การจำแนกกลุ่ม 1</a:t>
            </a:r>
            <a:r>
              <a:rPr lang="en-US" dirty="0" smtClean="0"/>
              <a:t>=</a:t>
            </a:r>
            <a:r>
              <a:rPr lang="th-TH" dirty="0" smtClean="0"/>
              <a:t>ชาย, 2</a:t>
            </a:r>
            <a:r>
              <a:rPr lang="en-US" dirty="0" smtClean="0"/>
              <a:t>=</a:t>
            </a:r>
            <a:r>
              <a:rPr lang="th-TH" dirty="0" smtClean="0"/>
              <a:t>หญิง ฯลฯ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b="1" dirty="0" smtClean="0">
                <a:solidFill>
                  <a:srgbClr val="FFFF00"/>
                </a:solidFill>
              </a:rPr>
              <a:t>ชนิดตัวแปร (2)</a:t>
            </a:r>
            <a:endParaRPr lang="th-TH" sz="4800" b="1" dirty="0">
              <a:solidFill>
                <a:srgbClr val="FFFF00"/>
              </a:solidFill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Independent</a:t>
            </a:r>
            <a:r>
              <a:rPr lang="en-GB" dirty="0" smtClean="0"/>
              <a:t> variable</a:t>
            </a:r>
          </a:p>
          <a:p>
            <a:r>
              <a:rPr lang="th-TH" dirty="0" smtClean="0"/>
              <a:t>ตัวแปร</a:t>
            </a:r>
            <a:r>
              <a:rPr lang="th-TH" dirty="0" smtClean="0">
                <a:solidFill>
                  <a:srgbClr val="FFFF00"/>
                </a:solidFill>
              </a:rPr>
              <a:t>อิสระ</a:t>
            </a:r>
          </a:p>
          <a:p>
            <a:r>
              <a:rPr lang="th-TH" dirty="0" smtClean="0"/>
              <a:t>นิยมใช้ในการศึกษาความสัมพันธ์ของ 2 ตัวแปร </a:t>
            </a:r>
          </a:p>
          <a:p>
            <a:r>
              <a:rPr lang="th-TH" dirty="0" smtClean="0"/>
              <a:t>ตัวแปรนี้นิยมกำหนดเป็นตัวแปร </a:t>
            </a:r>
            <a:r>
              <a:rPr lang="en-US" dirty="0" smtClean="0"/>
              <a:t>X </a:t>
            </a:r>
            <a:endParaRPr lang="th-TH" dirty="0" smtClean="0"/>
          </a:p>
          <a:p>
            <a:r>
              <a:rPr lang="th-TH" dirty="0" smtClean="0"/>
              <a:t>เป็นตัวแปรที่กำหนดอย่างอิสระเพื่อทำนายค่า </a:t>
            </a:r>
            <a:r>
              <a:rPr lang="en-US" dirty="0" smtClean="0"/>
              <a:t>Y</a:t>
            </a:r>
            <a:endParaRPr lang="th-TH" dirty="0" smtClean="0"/>
          </a:p>
          <a:p>
            <a:r>
              <a:rPr lang="th-TH" dirty="0" smtClean="0"/>
              <a:t>เช่น </a:t>
            </a:r>
            <a:r>
              <a:rPr lang="en-US" dirty="0" smtClean="0"/>
              <a:t>X </a:t>
            </a:r>
            <a:r>
              <a:rPr lang="th-TH" dirty="0" smtClean="0"/>
              <a:t>เป็นปริมาณปุ๋ยเพื่อใช้ทำนายผลผลิตข้าวซึ่งเป็น </a:t>
            </a:r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Dependent </a:t>
            </a:r>
            <a:r>
              <a:rPr lang="en-GB" dirty="0" smtClean="0"/>
              <a:t>variable</a:t>
            </a:r>
          </a:p>
          <a:p>
            <a:r>
              <a:rPr lang="th-TH" dirty="0" smtClean="0"/>
              <a:t>ตัวแปร</a:t>
            </a:r>
            <a:r>
              <a:rPr lang="th-TH" dirty="0" smtClean="0">
                <a:solidFill>
                  <a:srgbClr val="FFFF00"/>
                </a:solidFill>
              </a:rPr>
              <a:t>ตาม</a:t>
            </a:r>
          </a:p>
          <a:p>
            <a:r>
              <a:rPr lang="th-TH" dirty="0" smtClean="0"/>
              <a:t>ตัวแปรนี้นิยมกำหนดเป็นตัวแปร </a:t>
            </a:r>
            <a:r>
              <a:rPr lang="en-US" dirty="0" smtClean="0"/>
              <a:t>Y </a:t>
            </a:r>
            <a:endParaRPr lang="th-TH" dirty="0" smtClean="0"/>
          </a:p>
          <a:p>
            <a:r>
              <a:rPr lang="th-TH" dirty="0" smtClean="0"/>
              <a:t>เป็นตัวแปรผันแปรไปตามค่า </a:t>
            </a:r>
            <a:r>
              <a:rPr lang="en-US" dirty="0" smtClean="0"/>
              <a:t>X </a:t>
            </a:r>
            <a:r>
              <a:rPr lang="th-TH" dirty="0" smtClean="0"/>
              <a:t>ที่กำหนด</a:t>
            </a:r>
          </a:p>
          <a:p>
            <a:endParaRPr lang="th-TH" dirty="0" smtClean="0"/>
          </a:p>
        </p:txBody>
      </p:sp>
      <p:pic>
        <p:nvPicPr>
          <p:cNvPr id="6" name="Picture 5" descr="man with casino dice - 3D render of a man with casino dic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7" y="5373217"/>
            <a:ext cx="118762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b="1" dirty="0" smtClean="0">
                <a:solidFill>
                  <a:srgbClr val="FFFF00"/>
                </a:solidFill>
              </a:rPr>
              <a:t>ชนิดตัวแปร (3)</a:t>
            </a:r>
            <a:endParaRPr lang="th-TH" sz="4800" b="1" dirty="0">
              <a:solidFill>
                <a:srgbClr val="FFFF00"/>
              </a:solidFill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Cause</a:t>
            </a:r>
            <a:r>
              <a:rPr lang="en-GB" dirty="0" smtClean="0"/>
              <a:t> variable</a:t>
            </a:r>
          </a:p>
          <a:p>
            <a:r>
              <a:rPr lang="th-TH" dirty="0" smtClean="0"/>
              <a:t>ตัวแปร</a:t>
            </a:r>
            <a:r>
              <a:rPr lang="th-TH" dirty="0" smtClean="0">
                <a:solidFill>
                  <a:srgbClr val="FFFF00"/>
                </a:solidFill>
              </a:rPr>
              <a:t>สาเหตุ</a:t>
            </a:r>
          </a:p>
          <a:p>
            <a:r>
              <a:rPr lang="th-TH" dirty="0" smtClean="0"/>
              <a:t>นิยมใช้ในการศึกษาเปรียบเทียบความแตกต่างของอิทธิพล ปัจจัยต่างๆ ที่มีผลต่อสิ่งที่ศึกษา </a:t>
            </a:r>
          </a:p>
          <a:p>
            <a:r>
              <a:rPr lang="th-TH" dirty="0" smtClean="0"/>
              <a:t>ตัวแปรนี้นิยมกำหนดเป็นตัว</a:t>
            </a:r>
            <a:r>
              <a:rPr lang="th-TH" dirty="0" err="1" smtClean="0"/>
              <a:t>แปรทรีทเมนต์</a:t>
            </a:r>
            <a:r>
              <a:rPr lang="th-TH" dirty="0" smtClean="0"/>
              <a:t> หรือ</a:t>
            </a:r>
            <a:r>
              <a:rPr lang="th-TH" dirty="0" err="1" smtClean="0"/>
              <a:t>ปัจจจัย</a:t>
            </a:r>
            <a:r>
              <a:rPr lang="th-TH" dirty="0" smtClean="0"/>
              <a:t>ที่เป็นสาเหตุให้เกิดผลตามมา</a:t>
            </a:r>
          </a:p>
          <a:p>
            <a:r>
              <a:rPr lang="th-TH" dirty="0" smtClean="0"/>
              <a:t>เช่น ระดับปุย, ระดับโปรตีนในสูตรอาหาร, ฯลฯ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Response </a:t>
            </a:r>
            <a:r>
              <a:rPr lang="en-GB" dirty="0" smtClean="0"/>
              <a:t>variable</a:t>
            </a:r>
          </a:p>
          <a:p>
            <a:r>
              <a:rPr lang="th-TH" dirty="0" smtClean="0"/>
              <a:t>ตัวแปร</a:t>
            </a:r>
            <a:r>
              <a:rPr lang="th-TH" dirty="0" smtClean="0">
                <a:solidFill>
                  <a:srgbClr val="FFFF00"/>
                </a:solidFill>
              </a:rPr>
              <a:t>ตอบสนอง</a:t>
            </a:r>
          </a:p>
          <a:p>
            <a:r>
              <a:rPr lang="th-TH" dirty="0" smtClean="0"/>
              <a:t>เป็นค่าสังเกตที่วัดในการทดลอง</a:t>
            </a:r>
          </a:p>
          <a:p>
            <a:r>
              <a:rPr lang="th-TH" dirty="0" smtClean="0"/>
              <a:t>เช่น การตอบสนองด้านการเจริญเติบโต หลังจากให้อาหารที่มีระดับโปรตีนต่างกัน</a:t>
            </a:r>
          </a:p>
          <a:p>
            <a:r>
              <a:rPr lang="th-TH" dirty="0" smtClean="0"/>
              <a:t>ในแต่ละหน่วยทดลอง วัดค่าตอบสนองได้หลายตัวแปร เช่น ปริมาณการกินอาหาร การเจริญเติบโต น้ำหนักที่เพิ่ม ฯลฯ</a:t>
            </a:r>
          </a:p>
          <a:p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008" y="72008"/>
            <a:ext cx="8964488" cy="83671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h-TH" sz="5400" b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ชนิดตัวแปรสัมพันธ์กับการวิเคราะห์สถิติ</a:t>
            </a:r>
            <a:endParaRPr lang="th-TH" sz="4000" b="1" dirty="0">
              <a:solidFill>
                <a:srgbClr val="FFFF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77272"/>
          </a:xfrm>
        </p:spPr>
        <p:txBody>
          <a:bodyPr>
            <a:noAutofit/>
          </a:bodyPr>
          <a:lstStyle/>
          <a:p>
            <a:r>
              <a:rPr lang="en-GB" b="1" dirty="0" smtClean="0"/>
              <a:t>MEAN,  Standard deviation </a:t>
            </a:r>
          </a:p>
          <a:p>
            <a:pPr>
              <a:buNone/>
            </a:pPr>
            <a:r>
              <a:rPr lang="en-GB" sz="2800" dirty="0" smtClean="0">
                <a:solidFill>
                  <a:srgbClr val="FFFF00"/>
                </a:solidFill>
              </a:rPr>
              <a:t>	Continuous variable</a:t>
            </a:r>
          </a:p>
          <a:p>
            <a:pPr>
              <a:buNone/>
            </a:pPr>
            <a:endParaRPr lang="en-GB" sz="1200" dirty="0" smtClean="0">
              <a:solidFill>
                <a:srgbClr val="FFFF00"/>
              </a:solidFill>
            </a:endParaRPr>
          </a:p>
          <a:p>
            <a:r>
              <a:rPr lang="en-US" b="1" dirty="0" smtClean="0"/>
              <a:t>Ratio,  Percent,  Proportion</a:t>
            </a:r>
            <a:endParaRPr lang="th-TH" b="1" dirty="0" smtClean="0"/>
          </a:p>
          <a:p>
            <a:pPr>
              <a:buNone/>
            </a:pPr>
            <a:r>
              <a:rPr lang="th-TH" sz="2800" dirty="0" smtClean="0"/>
              <a:t>	</a:t>
            </a:r>
            <a:r>
              <a:rPr lang="en-GB" sz="2800" dirty="0" smtClean="0">
                <a:solidFill>
                  <a:srgbClr val="FFFF00"/>
                </a:solidFill>
              </a:rPr>
              <a:t>Discrete variable</a:t>
            </a:r>
          </a:p>
          <a:p>
            <a:pPr>
              <a:buNone/>
            </a:pPr>
            <a:endParaRPr lang="en-GB" sz="1200" dirty="0" smtClean="0">
              <a:solidFill>
                <a:srgbClr val="FFFF00"/>
              </a:solidFill>
            </a:endParaRPr>
          </a:p>
          <a:p>
            <a:r>
              <a:rPr lang="en-GB" b="1" dirty="0" smtClean="0"/>
              <a:t>T-Test,  F-test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Response variable </a:t>
            </a:r>
            <a:r>
              <a:rPr lang="th-TH" sz="2800" dirty="0" smtClean="0">
                <a:solidFill>
                  <a:srgbClr val="FFFF00"/>
                </a:solidFill>
              </a:rPr>
              <a:t>ต้องเป็น </a:t>
            </a:r>
            <a:r>
              <a:rPr lang="en-US" sz="2800" dirty="0" smtClean="0">
                <a:solidFill>
                  <a:srgbClr val="FFFF00"/>
                </a:solidFill>
              </a:rPr>
              <a:t>continuous</a:t>
            </a:r>
          </a:p>
          <a:p>
            <a:pPr>
              <a:buNone/>
            </a:pPr>
            <a:endParaRPr lang="th-TH" sz="1200" dirty="0" smtClean="0">
              <a:solidFill>
                <a:srgbClr val="FFFF00"/>
              </a:solidFill>
            </a:endParaRPr>
          </a:p>
          <a:p>
            <a:r>
              <a:rPr lang="en-GB" b="1" dirty="0" smtClean="0"/>
              <a:t>Chi-square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Response variable </a:t>
            </a:r>
            <a:r>
              <a:rPr lang="th-TH" sz="2800" dirty="0" smtClean="0">
                <a:solidFill>
                  <a:srgbClr val="FFFF00"/>
                </a:solidFill>
              </a:rPr>
              <a:t>ต้องเป็น </a:t>
            </a:r>
            <a:r>
              <a:rPr lang="en-US" sz="2800" dirty="0" smtClean="0">
                <a:solidFill>
                  <a:srgbClr val="FFFF00"/>
                </a:solidFill>
              </a:rPr>
              <a:t>Discrete</a:t>
            </a:r>
          </a:p>
          <a:p>
            <a:pPr>
              <a:buNone/>
            </a:pPr>
            <a:endParaRPr lang="th-TH" sz="1200" dirty="0" smtClean="0">
              <a:solidFill>
                <a:srgbClr val="FFFF00"/>
              </a:solidFill>
            </a:endParaRPr>
          </a:p>
          <a:p>
            <a:r>
              <a:rPr lang="th-TH" dirty="0" smtClean="0"/>
              <a:t>การศึกษา </a:t>
            </a:r>
            <a:r>
              <a:rPr lang="en-US" b="1" dirty="0" smtClean="0"/>
              <a:t>correlation </a:t>
            </a:r>
            <a:r>
              <a:rPr lang="en-GB" b="1" dirty="0" smtClean="0"/>
              <a:t>/Regression </a:t>
            </a:r>
            <a:r>
              <a:rPr lang="th-TH" dirty="0" smtClean="0"/>
              <a:t>การหาความสัมพันธ์ของสองตัวแปร</a:t>
            </a:r>
            <a:endParaRPr lang="en-GB" dirty="0" smtClean="0"/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</a:t>
            </a:r>
            <a:r>
              <a:rPr lang="en-GB" sz="2800" dirty="0" smtClean="0">
                <a:solidFill>
                  <a:srgbClr val="FFFF00"/>
                </a:solidFill>
              </a:rPr>
              <a:t>Independent </a:t>
            </a:r>
            <a:r>
              <a:rPr lang="th-TH" sz="2800" dirty="0" smtClean="0">
                <a:solidFill>
                  <a:srgbClr val="FFFF00"/>
                </a:solidFill>
              </a:rPr>
              <a:t>และ </a:t>
            </a:r>
            <a:r>
              <a:rPr lang="en-GB" sz="2800" dirty="0" smtClean="0">
                <a:solidFill>
                  <a:srgbClr val="FFFF00"/>
                </a:solidFill>
              </a:rPr>
              <a:t>Dependent </a:t>
            </a:r>
            <a:r>
              <a:rPr lang="th-TH" sz="2800" dirty="0" smtClean="0">
                <a:solidFill>
                  <a:srgbClr val="FFFF00"/>
                </a:solidFill>
              </a:rPr>
              <a:t>ต้องเป็น </a:t>
            </a:r>
            <a:r>
              <a:rPr lang="en-US" sz="2800" dirty="0" smtClean="0">
                <a:solidFill>
                  <a:srgbClr val="FFFF00"/>
                </a:solidFill>
              </a:rPr>
              <a:t>Continuous</a:t>
            </a:r>
            <a:endParaRPr lang="th-TH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idx="4294967295"/>
          </p:nvPr>
        </p:nvSpPr>
        <p:spPr>
          <a:xfrm>
            <a:off x="1043608" y="0"/>
            <a:ext cx="4896544" cy="1052736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FFFF00"/>
                </a:solidFill>
              </a:rPr>
              <a:t>SCALE </a:t>
            </a:r>
            <a:endParaRPr lang="th-TH" sz="2800" b="1" dirty="0">
              <a:solidFill>
                <a:srgbClr val="FFFF00"/>
              </a:solidFill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4294967295"/>
          </p:nvPr>
        </p:nvSpPr>
        <p:spPr>
          <a:xfrm>
            <a:off x="108520" y="1196752"/>
            <a:ext cx="5940425" cy="5661247"/>
          </a:xfrm>
        </p:spPr>
        <p:txBody>
          <a:bodyPr>
            <a:noAutofit/>
          </a:bodyPr>
          <a:lstStyle/>
          <a:p>
            <a:r>
              <a:rPr lang="en-GB" sz="2000" dirty="0" smtClean="0"/>
              <a:t>NOMINAL</a:t>
            </a:r>
          </a:p>
          <a:p>
            <a:pPr>
              <a:buNone/>
            </a:pPr>
            <a:r>
              <a:rPr lang="en-GB" sz="2800" dirty="0" smtClean="0">
                <a:solidFill>
                  <a:srgbClr val="FFFF00"/>
                </a:solidFill>
              </a:rPr>
              <a:t>	</a:t>
            </a:r>
            <a:r>
              <a:rPr lang="th-TH" sz="2800" dirty="0" smtClean="0">
                <a:solidFill>
                  <a:srgbClr val="FFFF00"/>
                </a:solidFill>
              </a:rPr>
              <a:t>ตัวเลขจัดกลุ่ม 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รหัสนักศึกษา, รหัสเพศ</a:t>
            </a:r>
            <a:endParaRPr lang="en-GB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900" dirty="0" smtClean="0">
              <a:solidFill>
                <a:srgbClr val="FFFF00"/>
              </a:solidFill>
            </a:endParaRPr>
          </a:p>
          <a:p>
            <a:r>
              <a:rPr lang="en-US" sz="2000" dirty="0" smtClean="0"/>
              <a:t>ORDINAL</a:t>
            </a:r>
            <a:endParaRPr lang="th-TH" sz="2000" dirty="0" smtClean="0"/>
          </a:p>
          <a:p>
            <a:pPr>
              <a:buNone/>
            </a:pPr>
            <a:r>
              <a:rPr lang="th-TH" sz="2800" dirty="0" smtClean="0"/>
              <a:t>	</a:t>
            </a:r>
            <a:r>
              <a:rPr lang="th-TH" sz="2800" dirty="0" smtClean="0">
                <a:solidFill>
                  <a:srgbClr val="FFFF00"/>
                </a:solidFill>
              </a:rPr>
              <a:t>ตัวเลขบอกเกรด ระดับทัศนคติ 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คะแนนความชอบ คะแนนความรุนแรงโรคพืช </a:t>
            </a:r>
            <a:endParaRPr lang="en-GB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900" dirty="0" smtClean="0">
              <a:solidFill>
                <a:srgbClr val="FFFF00"/>
              </a:solidFill>
            </a:endParaRPr>
          </a:p>
          <a:p>
            <a:r>
              <a:rPr lang="en-GB" sz="2000" dirty="0" smtClean="0"/>
              <a:t>INTERVAL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ตัวเลขต่อเนื่องจากการชั่งตวงวัด มีทศนิยม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ปริมาณผลผลิต, น้ำหนักตัว, ปริมาณน้ำนม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th-TH" sz="900" dirty="0" smtClean="0">
              <a:solidFill>
                <a:srgbClr val="FFFF00"/>
              </a:solidFill>
            </a:endParaRPr>
          </a:p>
          <a:p>
            <a:r>
              <a:rPr lang="en-GB" sz="2000" dirty="0" smtClean="0"/>
              <a:t>RATIO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 ตัวเลขเหมือน </a:t>
            </a:r>
            <a:r>
              <a:rPr lang="en-US" sz="2800" dirty="0" smtClean="0">
                <a:solidFill>
                  <a:srgbClr val="FFFF00"/>
                </a:solidFill>
              </a:rPr>
              <a:t>interval </a:t>
            </a:r>
            <a:r>
              <a:rPr lang="th-TH" sz="2800" dirty="0" smtClean="0">
                <a:solidFill>
                  <a:srgbClr val="FFFF00"/>
                </a:solidFill>
              </a:rPr>
              <a:t>แต่เกิดจากการคำนวณเป็นสัดส่วน</a:t>
            </a:r>
          </a:p>
          <a:p>
            <a:pPr>
              <a:buNone/>
            </a:pPr>
            <a:r>
              <a:rPr lang="th-TH" sz="2800" dirty="0" smtClean="0">
                <a:solidFill>
                  <a:srgbClr val="FFFF00"/>
                </a:solidFill>
              </a:rPr>
              <a:t>	เช่น อัตราการเจริญเติบโตต่อวัน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7" name="ตัวยึดเนื้อหา 6"/>
          <p:cNvSpPr>
            <a:spLocks noGrp="1"/>
          </p:cNvSpPr>
          <p:nvPr>
            <p:ph sz="quarter" idx="4294967295"/>
          </p:nvPr>
        </p:nvSpPr>
        <p:spPr>
          <a:xfrm>
            <a:off x="6012161" y="1412776"/>
            <a:ext cx="3240360" cy="51845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66FF33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DISCRETE</a:t>
            </a:r>
          </a:p>
          <a:p>
            <a:endParaRPr lang="th-TH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n-US" dirty="0" smtClean="0">
                <a:solidFill>
                  <a:srgbClr val="66FF33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DISCRETE</a:t>
            </a:r>
          </a:p>
          <a:p>
            <a:endParaRPr lang="th-TH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n-US" dirty="0" smtClean="0">
                <a:solidFill>
                  <a:srgbClr val="66FF33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CONTINUOUS</a:t>
            </a:r>
          </a:p>
          <a:p>
            <a:endParaRPr lang="th-TH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en-US" dirty="0" smtClean="0">
                <a:solidFill>
                  <a:srgbClr val="66FF33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CONTINUOUS</a:t>
            </a:r>
            <a:endParaRPr lang="th-TH" dirty="0">
              <a:solidFill>
                <a:srgbClr val="66FF3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te cartoon pig with clothes - 3D rendering of a cute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941168"/>
            <a:ext cx="1979712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คำจำกัดความน่ารู้ (</a:t>
            </a:r>
            <a:r>
              <a:rPr lang="en-US" sz="40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Definitions</a:t>
            </a:r>
            <a:r>
              <a:rPr lang="th-TH" sz="40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40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412776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การแจกแจงความถี่ </a:t>
            </a: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(Frequency distribution) </a:t>
            </a:r>
            <a:r>
              <a:rPr lang="th-TH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คือ วิธีการทางสถิติในการจัดการกับข้อมูลให้อยู่เป็นกลุ่ม โดยการแจกแจง หรือการนับ เพื่อให้สะดวกต่อการวิเคราะห์ต่อไป</a:t>
            </a:r>
            <a:endParaRPr lang="th-TH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640989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Q: </a:t>
            </a:r>
            <a:r>
              <a:rPr lang="th-TH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ความคลาด</a:t>
            </a:r>
            <a:r>
              <a:rPr lang="th-TH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เคลื่อนในการทดลอง คืออะไร เกิดขึ้นได้อย่างไร</a:t>
            </a:r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 </a:t>
            </a:r>
            <a:r>
              <a:rPr lang="th-TH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และจะควบคุมได้อย่างไร จงอธิบาย</a:t>
            </a:r>
          </a:p>
          <a:p>
            <a:pPr lvl="0"/>
            <a:endParaRPr lang="th-TH" sz="4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US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A: </a:t>
            </a:r>
            <a:r>
              <a:rPr lang="en-US" sz="4800" b="1" dirty="0" smtClean="0">
                <a:solidFill>
                  <a:srgbClr val="C00000"/>
                </a:solidFill>
              </a:rPr>
              <a:t>……………………..</a:t>
            </a:r>
            <a:endParaRPr lang="en-US" sz="4800" dirty="0" smtClean="0">
              <a:solidFill>
                <a:srgbClr val="C00000"/>
              </a:solidFill>
            </a:endParaRPr>
          </a:p>
          <a:p>
            <a:endParaRPr lang="th-TH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32656"/>
            <a:ext cx="2448272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Quiz</a:t>
            </a:r>
            <a:endParaRPr lang="th-TH" sz="54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http://ithinkthusiam.files.wordpress.com/2009/11/2008_ic_creativity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0552" y="3995530"/>
            <a:ext cx="1913448" cy="286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บวนการหลอม">
  <a:themeElements>
    <a:clrScheme name="กระบวนการหลอม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บวนการหลอม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816</TotalTime>
  <Words>387</Words>
  <Application>Microsoft Office PowerPoint</Application>
  <PresentationFormat>On-screen Show (4:3)</PresentationFormat>
  <Paragraphs>94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กระบวนการหลอม</vt:lpstr>
      <vt:lpstr>การวิเคราะห์ตัวแปรเบื้องต้น</vt:lpstr>
      <vt:lpstr>ตัวแปร (Variable) คือ</vt:lpstr>
      <vt:lpstr>ชนิดตัวแปร (1)</vt:lpstr>
      <vt:lpstr>ชนิดตัวแปร (2)</vt:lpstr>
      <vt:lpstr>ชนิดตัวแปร (3)</vt:lpstr>
      <vt:lpstr>ชนิดตัวแปรสัมพันธ์กับการวิเคราะห์สถิติ</vt:lpstr>
      <vt:lpstr>SCALE 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องค์ประกอบการเขียนข้อเสนอโครงการวิจัย</dc:title>
  <cp:lastModifiedBy>user</cp:lastModifiedBy>
  <cp:revision>51</cp:revision>
  <dcterms:modified xsi:type="dcterms:W3CDTF">2011-06-20T02:43:40Z</dcterms:modified>
</cp:coreProperties>
</file>